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5"/>
  </p:notesMasterIdLst>
  <p:sldIdLst>
    <p:sldId id="256" r:id="rId4"/>
    <p:sldId id="257" r:id="rId5"/>
    <p:sldId id="258" r:id="rId6"/>
    <p:sldId id="259" r:id="rId7"/>
    <p:sldId id="269" r:id="rId8"/>
    <p:sldId id="268" r:id="rId9"/>
    <p:sldId id="260" r:id="rId10"/>
    <p:sldId id="271" r:id="rId11"/>
    <p:sldId id="261" r:id="rId12"/>
    <p:sldId id="277" r:id="rId13"/>
    <p:sldId id="272" r:id="rId14"/>
    <p:sldId id="274" r:id="rId15"/>
    <p:sldId id="273" r:id="rId16"/>
    <p:sldId id="276" r:id="rId17"/>
    <p:sldId id="270" r:id="rId18"/>
    <p:sldId id="262" r:id="rId19"/>
    <p:sldId id="263" r:id="rId20"/>
    <p:sldId id="264" r:id="rId21"/>
    <p:sldId id="265" r:id="rId22"/>
    <p:sldId id="266" r:id="rId23"/>
    <p:sldId id="26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68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2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23" name="PlaceHolder 4"/>
          <p:cNvSpPr>
            <a:spLocks noGrp="1"/>
          </p:cNvSpPr>
          <p:nvPr>
            <p:ph type="dt" idx="6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24" name="PlaceHolder 5"/>
          <p:cNvSpPr>
            <a:spLocks noGrp="1"/>
          </p:cNvSpPr>
          <p:nvPr>
            <p:ph type="ftr" idx="7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strike="noStrike" spc="-1"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25" name="PlaceHolder 6"/>
          <p:cNvSpPr>
            <a:spLocks noGrp="1"/>
          </p:cNvSpPr>
          <p:nvPr>
            <p:ph type="sldNum" idx="8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indent="0" algn="r">
              <a:buNone/>
            </a:pPr>
            <a:fld id="{D94DA613-B489-44E3-AE78-7716CDAD2A40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D6F365CB-6F30-49EC-B715-B289312005EB}" type="slidenum">
              <a:rPr lang="en-US" sz="1400" b="0" strike="noStrike" spc="-1">
                <a:latin typeface="Times New Roman"/>
              </a:rPr>
              <a:t>8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561665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DCCDE824-6A56-4B03-8FE5-17C45D39F962}" type="slidenum">
              <a:rPr lang="en-US" sz="1400" b="0" strike="noStrike" spc="-1">
                <a:latin typeface="Times New Roman"/>
              </a:rPr>
              <a:t>20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c604094e5_5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g1ec604094e5_5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6" name="Google Shape;146;g1ec604094e5_5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f6974c1c3_1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1" name="Google Shape;131;g29f6974c1c3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f6974c1c3_1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1" name="Google Shape;131;g29f6974c1c3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94795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f6974c1c3_1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1" name="Google Shape;131;g29f6974c1c3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76700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ec69b2898a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9" name="Google Shape;179;g1ec69b2898a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ec604094e5_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g1ec604094e5_5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g1ec604094e5_5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07EEA25-CB51-4516-A30C-45F40E814B6A}" type="slidenum">
              <a:rPr lang="en-US" sz="1400" b="0" strike="noStrike" spc="-1">
                <a:latin typeface="Times New Roman"/>
              </a:rPr>
              <a:t>18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D6F365CB-6F30-49EC-B715-B289312005EB}" type="slidenum">
              <a:rPr lang="en-US" sz="1400" b="0" strike="noStrike" spc="-1">
                <a:latin typeface="Times New Roman"/>
              </a:rPr>
              <a:t>19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888B2DF2-E814-4AB4-8215-131CF7C7283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75A3C25B-C771-428F-A7A1-721A470C332F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FB8206BE-059B-4A70-B735-8FBEF6D0AB7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5362EC5C-E027-4AC2-BDF5-3D0C9E7DFC0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2E206ED3-BDA4-4EE4-8AC3-8F0AC199C30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E0BCEF7A-3E5A-4667-878E-7510AD2DEA8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2D4DC2B1-9FB6-43B0-905C-7322A61FEBB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FB784A42-8B1B-4AA0-81D1-23DF453DA0E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101A6E76-B30C-4A8B-AB57-BF1865DC4A7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5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09EB502F-1110-4E48-850D-9E553AE5D21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06AE2D9D-D9B4-4865-A9C3-059E60631CD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BE0BE299-44EA-4D12-923A-C6168C0152A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EDC91B63-0567-4768-9ADC-A2E94C1CF27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84D38484-7C82-4B21-B42F-6BF5E0692FC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FD5A084E-4E69-4F88-8BEA-1D56F3A2C57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260BFCA8-1E98-41DE-BAED-DFB712848429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B154FD0C-EEC2-4005-803B-E0C04D19C317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2DC98FA-4C8F-4719-B114-F194FEA9883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95E48910-9644-428A-9A86-FF755C9FD1B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58A034A-0181-4FDF-910A-CB59153CD6F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10D6F7F-5D70-4B4A-8F8F-1F035A1D6CB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3FEEC26-CBEA-4C8F-9F41-782107864C6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4D226A0C-3C18-431E-8039-00F443E1D201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5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21020C5-1F41-406A-8D06-2E25B28CBEC5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F395F19-91DE-4431-8C07-8DC9E50F7C51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5CE7AAF-7B49-4D91-A758-9ED8A330274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4F13503-F7DE-40EF-ADD8-8283A78B0D77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8F000FB4-DB5D-4995-AB46-1C169F927B68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C168569-00E6-4919-9EDA-427FC0B3CE6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DC72CC5-CEC1-432A-8F10-BF9FE2D9E690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90549E13-D6DC-46C0-8540-EEB5F55B6EF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84E21362-696B-450B-B391-BF4240C94FE5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5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43AA9A1A-9225-485B-8109-E33AB0C1C36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A4FAF39C-4BE3-4963-9DBE-7311DD1AE7C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EC9B3506-583D-4AD7-A2BE-B7DC1501AC8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BE2B4018-6774-4E3B-A573-F84F1EB26C2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50000">
              <a:srgbClr val="11191F"/>
            </a:gs>
            <a:gs pos="100000">
              <a:srgbClr val="525666"/>
            </a:gs>
          </a:gsLst>
          <a:lin ang="168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15440" y="992880"/>
            <a:ext cx="11360520" cy="2736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/>
          <a:p>
            <a:pPr indent="0">
              <a:buNone/>
            </a:pPr>
            <a:r>
              <a:rPr lang="en-US" sz="69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sldNum" idx="1"/>
          </p:nvPr>
        </p:nvSpPr>
        <p:spPr>
          <a:xfrm>
            <a:off x="11296440" y="6217560"/>
            <a:ext cx="731520" cy="524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700" b="0" strike="noStrike" spc="-1">
                <a:solidFill>
                  <a:schemeClr val="dk2"/>
                </a:solidFill>
                <a:latin typeface="DM Serif Display"/>
                <a:ea typeface="DM Serif Display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C17E1A9-3606-41E8-835E-CEEC7CB8C980}" type="slidenum">
              <a:rPr lang="en-US" sz="1700" b="0" strike="noStrike" spc="-1">
                <a:solidFill>
                  <a:schemeClr val="dk2"/>
                </a:solidFill>
                <a:latin typeface="DM Serif Display"/>
                <a:ea typeface="DM Serif Display"/>
              </a:rPr>
              <a:t>‹#›</a:t>
            </a:fld>
            <a:endParaRPr lang="en-US" sz="17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50000">
              <a:srgbClr val="11191F"/>
            </a:gs>
            <a:gs pos="100000">
              <a:srgbClr val="525666"/>
            </a:gs>
          </a:gsLst>
          <a:lin ang="168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71000"/>
          </a:bodyPr>
          <a:lstStyle/>
          <a:p>
            <a:pPr indent="0">
              <a:buNone/>
            </a:pPr>
            <a:r>
              <a:rPr lang="en-US" sz="8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1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1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1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1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1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1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1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dt" idx="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buNone/>
              <a:defRPr lang="en-US" sz="1400" b="0" strike="noStrike" spc="-1"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42" name="PlaceHolder 4"/>
          <p:cNvSpPr>
            <a:spLocks noGrp="1"/>
          </p:cNvSpPr>
          <p:nvPr>
            <p:ph type="ftr" idx="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3" name="PlaceHolder 5"/>
          <p:cNvSpPr>
            <a:spLocks noGrp="1"/>
          </p:cNvSpPr>
          <p:nvPr>
            <p:ph type="sldNum" idx="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2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56E7486-41AE-45A9-A125-FD3BA96BCEDF}" type="slidenum">
              <a:rPr lang="en-US" sz="1200" b="0" strike="noStrike" spc="-1">
                <a:solidFill>
                  <a:schemeClr val="dk2"/>
                </a:solidFill>
                <a:latin typeface="Calibri"/>
                <a:ea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50000">
              <a:srgbClr val="11191F"/>
            </a:gs>
            <a:gs pos="100000">
              <a:srgbClr val="525666"/>
            </a:gs>
          </a:gsLst>
          <a:lin ang="168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24;g1ec604094e5_1_671"/>
          <p:cNvSpPr/>
          <p:nvPr/>
        </p:nvSpPr>
        <p:spPr>
          <a:xfrm>
            <a:off x="0" y="12600"/>
            <a:ext cx="12191760" cy="684504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45040"/>
              <a:gd name="textAreaBottom" fmla="*/ 6845400 h 6845040"/>
            </a:gdLst>
            <a:ahLst/>
            <a:cxnLst/>
            <a:rect l="textAreaLeft" t="textAreaTop" r="textAreaRight" b="textAreaBottom"/>
            <a:pathLst>
              <a:path w="12192254" h="684530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PlaceHolder 1"/>
          <p:cNvSpPr>
            <a:spLocks noGrp="1"/>
          </p:cNvSpPr>
          <p:nvPr>
            <p:ph type="sldNum" idx="5"/>
          </p:nvPr>
        </p:nvSpPr>
        <p:spPr>
          <a:xfrm>
            <a:off x="11205720" y="6231600"/>
            <a:ext cx="731520" cy="524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700" b="0" strike="noStrike" spc="-1">
                <a:solidFill>
                  <a:schemeClr val="dk2"/>
                </a:solidFill>
                <a:latin typeface="DM Serif Display"/>
                <a:ea typeface="DM Serif Display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ED257C09-1CB3-45BD-8794-CBF2E72A5741}" type="slidenum">
              <a:rPr lang="en-US" sz="1700" b="0" strike="noStrike" spc="-1">
                <a:solidFill>
                  <a:schemeClr val="dk2"/>
                </a:solidFill>
                <a:latin typeface="DM Serif Display"/>
                <a:ea typeface="DM Serif Display"/>
              </a:rPr>
              <a:t>‹#›</a:t>
            </a:fld>
            <a:endParaRPr lang="en-US" sz="1700" b="0" strike="noStrike" spc="-1">
              <a:latin typeface="Times New Roman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1W9dKbJBCqJcd8stOYm9fxgL5LifAHsj/view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33091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 fontScale="90000"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5400" b="0" strike="noStrike" spc="-1">
                <a:solidFill>
                  <a:schemeClr val="dk2"/>
                </a:solidFill>
                <a:latin typeface="DM Serif Display"/>
                <a:ea typeface="DM Serif Display"/>
              </a:rPr>
              <a:t>Portable Ultrasound Device (PUD) for Coda-Wave Interferometry</a:t>
            </a:r>
            <a:br>
              <a:rPr sz="5400"/>
            </a:b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5400" b="0" strike="noStrike" spc="-1">
                <a:solidFill>
                  <a:schemeClr val="dk2"/>
                </a:solidFill>
                <a:latin typeface="DM Serif Display"/>
                <a:ea typeface="DM Serif Display"/>
              </a:rPr>
              <a:t>Spring ‘24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5400" b="0" strike="noStrike" spc="-1">
                <a:solidFill>
                  <a:schemeClr val="dk2"/>
                </a:solidFill>
                <a:latin typeface="DM Serif Display"/>
                <a:ea typeface="DM Serif Display"/>
              </a:rPr>
              <a:t>Sprint 2 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subTitle"/>
          </p:nvPr>
        </p:nvSpPr>
        <p:spPr>
          <a:xfrm>
            <a:off x="1523880" y="485784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61500" lnSpcReduction="20000"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Prepared by Michael Kisellus, Christopher </a:t>
            </a:r>
            <a:r>
              <a:rPr lang="en-US" sz="2400" b="0" strike="noStrike" spc="-1" dirty="0" err="1">
                <a:solidFill>
                  <a:schemeClr val="lt1"/>
                </a:solidFill>
                <a:latin typeface="Times New Roman"/>
                <a:ea typeface="Times New Roman"/>
              </a:rPr>
              <a:t>Coppedge</a:t>
            </a:r>
            <a:r>
              <a:rPr lang="en-US" sz="24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, </a:t>
            </a:r>
            <a:endParaRPr lang="en-US" sz="2400" b="0" strike="noStrike" spc="-1" dirty="0"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Leyton</a:t>
            </a:r>
            <a:r>
              <a:rPr lang="en-US" sz="37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 </a:t>
            </a:r>
            <a:r>
              <a:rPr lang="en-US" sz="24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Foxworthy, Matthew Baker, Kyle Fox</a:t>
            </a:r>
            <a:endParaRPr lang="en-US" sz="2400" b="0" strike="noStrike" spc="-1" dirty="0"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endParaRPr lang="en-US" sz="3700" b="0" strike="noStrike" spc="-1" dirty="0"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Product owner</a:t>
            </a:r>
            <a:r>
              <a:rPr lang="en-US" sz="252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 :</a:t>
            </a:r>
            <a:r>
              <a:rPr lang="en-US" sz="37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 </a:t>
            </a:r>
            <a:r>
              <a:rPr lang="en-US" sz="242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Dr. Brown</a:t>
            </a:r>
            <a:endParaRPr lang="en-US" sz="2420" b="0" strike="noStrike" spc="-1" dirty="0">
              <a:latin typeface="Arial"/>
            </a:endParaRPr>
          </a:p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06 MAR 2024</a:t>
            </a:r>
            <a:endParaRPr lang="en-US" sz="2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ec604094e5_5_15"/>
          <p:cNvSpPr txBox="1"/>
          <p:nvPr/>
        </p:nvSpPr>
        <p:spPr>
          <a:xfrm>
            <a:off x="1112100" y="280075"/>
            <a:ext cx="9473400" cy="10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4800" spc="-1" dirty="0">
                <a:solidFill>
                  <a:schemeClr val="lt1"/>
                </a:solidFill>
                <a:latin typeface="DM Serif Display"/>
                <a:ea typeface="DM Serif Display"/>
              </a:rPr>
              <a:t>System Architecture</a:t>
            </a:r>
            <a:r>
              <a:rPr lang="en-US" sz="4800" b="0" strike="noStrike" spc="-1" dirty="0">
                <a:solidFill>
                  <a:schemeClr val="lt1"/>
                </a:solidFill>
                <a:latin typeface="DM Serif Display"/>
                <a:ea typeface="DM Serif Display"/>
              </a:rPr>
              <a:t> – 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Enclosure And Mounting System</a:t>
            </a:r>
            <a:endParaRPr sz="4800" b="0" i="0" u="none" strike="noStrike" cap="none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149" name="Google Shape;149;g1ec604094e5_5_15"/>
          <p:cNvPicPr preferRelativeResize="0"/>
          <p:nvPr/>
        </p:nvPicPr>
        <p:blipFill rotWithShape="1">
          <a:blip r:embed="rId3">
            <a:alphaModFix/>
          </a:blip>
          <a:srcRect t="1816" r="2238"/>
          <a:stretch/>
        </p:blipFill>
        <p:spPr>
          <a:xfrm>
            <a:off x="7580775" y="2593325"/>
            <a:ext cx="3760775" cy="37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1ec604094e5_5_15"/>
          <p:cNvSpPr txBox="1"/>
          <p:nvPr/>
        </p:nvSpPr>
        <p:spPr>
          <a:xfrm>
            <a:off x="1112100" y="2182075"/>
            <a:ext cx="6161700" cy="37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-"/>
            </a:pPr>
            <a:r>
              <a:rPr lang="en-US" sz="21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Enclosure</a:t>
            </a:r>
            <a:endParaRPr sz="2100" b="0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-"/>
            </a:pPr>
            <a:r>
              <a:rPr lang="en-US" sz="21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Off the shelf case</a:t>
            </a:r>
            <a:endParaRPr sz="2100" b="0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-"/>
            </a:pPr>
            <a:r>
              <a:rPr lang="en-US" sz="21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Mounting</a:t>
            </a:r>
            <a:endParaRPr sz="2100" b="0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-"/>
            </a:pPr>
            <a:r>
              <a:rPr lang="en-US" sz="21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Velcro, silicone putty, and screws.</a:t>
            </a:r>
            <a:endParaRPr sz="2100" b="0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9f6974c1c3_1_47"/>
          <p:cNvSpPr txBox="1"/>
          <p:nvPr/>
        </p:nvSpPr>
        <p:spPr>
          <a:xfrm>
            <a:off x="-1" y="0"/>
            <a:ext cx="12079613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lang="en-US" sz="4800" spc="-1" dirty="0">
                <a:solidFill>
                  <a:schemeClr val="lt1"/>
                </a:solidFill>
                <a:latin typeface="DM Serif Display"/>
                <a:ea typeface="DM Serif Display"/>
              </a:rPr>
              <a:t>System Architecture</a:t>
            </a:r>
            <a:r>
              <a:rPr lang="en-US" sz="4800" b="0" strike="noStrike" spc="-1" dirty="0">
                <a:solidFill>
                  <a:schemeClr val="lt1"/>
                </a:solidFill>
                <a:latin typeface="DM Serif Display"/>
                <a:ea typeface="DM Serif Display"/>
              </a:rPr>
              <a:t> – </a:t>
            </a:r>
            <a:r>
              <a:rPr lang="en-US" sz="5300" b="0" i="0" u="none" strike="noStrike" cap="none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</a:t>
            </a:r>
            <a:endParaRPr sz="5300" b="0" i="0" u="none" strike="noStrike" cap="none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134" name="Google Shape;134;g29f6974c1c3_1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3224" y="857700"/>
            <a:ext cx="9266388" cy="58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6B067F-2868-FA13-C14B-C17E3CB49193}"/>
              </a:ext>
            </a:extLst>
          </p:cNvPr>
          <p:cNvSpPr txBox="1"/>
          <p:nvPr/>
        </p:nvSpPr>
        <p:spPr>
          <a:xfrm>
            <a:off x="219808" y="1512277"/>
            <a:ext cx="213653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System provides: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5v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12v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19.5v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500v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Ability to sense voltages at test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Battery recharging without removal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9f6974c1c3_1_47"/>
          <p:cNvSpPr txBox="1"/>
          <p:nvPr/>
        </p:nvSpPr>
        <p:spPr>
          <a:xfrm>
            <a:off x="0" y="0"/>
            <a:ext cx="11491546" cy="1195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lang="en-US" sz="5300" b="0" i="0" u="none" strike="noStrike" cap="none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Sub-System Design–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lang="en-US" sz="5300" b="0" i="0" u="none" strike="noStrike" cap="none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 Low voltage</a:t>
            </a:r>
            <a:endParaRPr sz="5300" b="0" i="0" u="none" strike="noStrike" cap="none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134" name="Google Shape;134;g29f6974c1c3_1_47"/>
          <p:cNvPicPr preferRelativeResize="0"/>
          <p:nvPr/>
        </p:nvPicPr>
        <p:blipFill rotWithShape="1">
          <a:blip r:embed="rId3">
            <a:alphaModFix/>
          </a:blip>
          <a:srcRect t="58300"/>
          <a:stretch/>
        </p:blipFill>
        <p:spPr>
          <a:xfrm>
            <a:off x="1099038" y="2646486"/>
            <a:ext cx="10980575" cy="41250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3970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9f6974c1c3_1_47"/>
          <p:cNvSpPr txBox="1"/>
          <p:nvPr/>
        </p:nvSpPr>
        <p:spPr>
          <a:xfrm>
            <a:off x="0" y="0"/>
            <a:ext cx="11843238" cy="1644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5300"/>
            </a:pPr>
            <a:r>
              <a:rPr lang="en-US" sz="53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Sub-System Design– </a:t>
            </a:r>
            <a:endParaRPr lang="en-US" sz="5300" b="0" i="0" u="none" strike="noStrike" cap="none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lang="en-US" sz="5300" b="0" i="0" u="none" strike="noStrike" cap="none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Electrical System High voltage</a:t>
            </a:r>
          </a:p>
        </p:txBody>
      </p:sp>
      <p:pic>
        <p:nvPicPr>
          <p:cNvPr id="134" name="Google Shape;134;g29f6974c1c3_1_47"/>
          <p:cNvPicPr preferRelativeResize="0"/>
          <p:nvPr/>
        </p:nvPicPr>
        <p:blipFill rotWithShape="1">
          <a:blip r:embed="rId3">
            <a:alphaModFix/>
          </a:blip>
          <a:srcRect l="28279" t="10468" b="41700"/>
          <a:stretch/>
        </p:blipFill>
        <p:spPr>
          <a:xfrm>
            <a:off x="1386253" y="2268415"/>
            <a:ext cx="9056078" cy="38686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4071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ec69b2898a_3_2"/>
          <p:cNvSpPr txBox="1"/>
          <p:nvPr/>
        </p:nvSpPr>
        <p:spPr>
          <a:xfrm>
            <a:off x="544700" y="5929230"/>
            <a:ext cx="4172100" cy="6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NMB Corp 12VDC, IP55 rated fan</a:t>
            </a: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w/EMC2101 Fan Controller</a:t>
            </a: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Google Shape;182;g1ec69b2898a_3_2"/>
          <p:cNvSpPr txBox="1"/>
          <p:nvPr/>
        </p:nvSpPr>
        <p:spPr>
          <a:xfrm>
            <a:off x="6577580" y="5951910"/>
            <a:ext cx="41721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Wiring example for EMC2101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3" name="Google Shape;183;g1ec69b2898a_3_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6575" y="1342000"/>
            <a:ext cx="2773074" cy="235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1ec69b2898a_3_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56568" y="3693100"/>
            <a:ext cx="2773075" cy="2079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1ec69b2898a_3_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00644" y="1374775"/>
            <a:ext cx="6335140" cy="441876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1ec69b2898a_3_2"/>
          <p:cNvSpPr txBox="1"/>
          <p:nvPr/>
        </p:nvSpPr>
        <p:spPr>
          <a:xfrm>
            <a:off x="839194" y="175313"/>
            <a:ext cx="10149900" cy="1087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5400"/>
            </a:pPr>
            <a:r>
              <a:rPr lang="en-US" sz="4400" b="0" i="0" u="none" strike="noStrike" cap="none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Cooling System</a:t>
            </a:r>
            <a:endParaRPr sz="4400" b="0" i="0" u="none" strike="noStrike" cap="none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ec604094e5_5_10"/>
          <p:cNvSpPr txBox="1"/>
          <p:nvPr/>
        </p:nvSpPr>
        <p:spPr>
          <a:xfrm>
            <a:off x="1112100" y="280075"/>
            <a:ext cx="9473400" cy="10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DM Serif Display"/>
              <a:buChar char="•"/>
            </a:pPr>
            <a:r>
              <a:rPr lang="en-US" sz="4400" b="0" i="0" u="none" strike="noStrike" cap="none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System Architecture – 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DM Serif Display"/>
              <a:buChar char="•"/>
            </a:pPr>
            <a:r>
              <a:rPr lang="en-US" sz="4400" b="0" i="0" u="none" strike="noStrike" cap="none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Tx, Rx, And Control System</a:t>
            </a:r>
            <a:endParaRPr sz="4400" b="0" i="0" u="none" strike="noStrike" cap="none" dirty="0">
              <a:solidFill>
                <a:srgbClr val="000000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01" name="Google Shape;201;g1ec604094e5_5_10"/>
          <p:cNvSpPr txBox="1"/>
          <p:nvPr/>
        </p:nvSpPr>
        <p:spPr>
          <a:xfrm>
            <a:off x="415500" y="1766000"/>
            <a:ext cx="4758300" cy="44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RX/TX System Status:</a:t>
            </a:r>
            <a:endParaRPr sz="21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RX side is assembled with an oscilloscope connected to a minicomputer to record and process data</a:t>
            </a:r>
            <a:endParaRPr sz="21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TX side is a custom electrical circuit that uses a HV capacitor and MOSFET to pulse the transducer </a:t>
            </a:r>
            <a:endParaRPr sz="21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lang="en-US" sz="21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System is a RP2040 that starts the system, times pulses, and </a:t>
            </a:r>
            <a:endParaRPr sz="21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2" name="Google Shape;202;g1ec604094e5_5_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57850" y="1559225"/>
            <a:ext cx="2667000" cy="15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1ec604094e5_5_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22900" y="3622875"/>
            <a:ext cx="3814075" cy="28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35;g29f6974c1c3_1_87"/>
          <p:cNvPicPr/>
          <p:nvPr/>
        </p:nvPicPr>
        <p:blipFill>
          <a:blip r:embed="rId2"/>
          <a:stretch/>
        </p:blipFill>
        <p:spPr>
          <a:xfrm>
            <a:off x="7579080" y="1771560"/>
            <a:ext cx="4612680" cy="3314880"/>
          </a:xfrm>
          <a:prstGeom prst="rect">
            <a:avLst/>
          </a:prstGeom>
          <a:ln w="0">
            <a:noFill/>
          </a:ln>
        </p:spPr>
      </p:pic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5400" b="0" strike="noStrike" spc="-1" dirty="0">
                <a:solidFill>
                  <a:schemeClr val="lt1"/>
                </a:solidFill>
                <a:latin typeface="DM Serif Display"/>
                <a:ea typeface="DM Serif Display"/>
              </a:rPr>
              <a:t>Project Overview - Work Completed</a:t>
            </a:r>
            <a:endParaRPr lang="en-US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84906" y="1690200"/>
            <a:ext cx="9655560" cy="5076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u="sng" strike="noStrike" spc="-1" dirty="0">
                <a:solidFill>
                  <a:schemeClr val="lt1"/>
                </a:solidFill>
                <a:uFillTx/>
                <a:latin typeface="Calibri"/>
                <a:ea typeface="Calibri"/>
              </a:rPr>
              <a:t>Fall ‘23: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1" strike="noStrike" spc="-1" dirty="0">
                <a:solidFill>
                  <a:schemeClr val="lt1"/>
                </a:solidFill>
                <a:latin typeface="Calibri"/>
                <a:ea typeface="Calibri"/>
              </a:rPr>
              <a:t>Overall design and conceptual work.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u="sng" strike="noStrike" spc="-1" dirty="0">
                <a:solidFill>
                  <a:schemeClr val="lt1"/>
                </a:solidFill>
                <a:uFillTx/>
                <a:latin typeface="Calibri"/>
                <a:ea typeface="Calibri"/>
              </a:rPr>
              <a:t>Subsystem Progress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1" strike="noStrike" spc="-1" dirty="0">
                <a:solidFill>
                  <a:schemeClr val="lt1"/>
                </a:solidFill>
                <a:latin typeface="Calibri"/>
                <a:ea typeface="Calibri"/>
              </a:rPr>
              <a:t>Electrical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Wire and construct circuits for 5V, 12V, 500V sections</a:t>
            </a: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1" strike="noStrike" spc="-1" dirty="0">
                <a:solidFill>
                  <a:schemeClr val="lt1"/>
                </a:solidFill>
                <a:latin typeface="Calibri"/>
                <a:ea typeface="Calibri"/>
              </a:rPr>
              <a:t>Cooling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Obtain cooling fans and fan controllers</a:t>
            </a: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1" strike="noStrike" spc="-1" dirty="0">
                <a:solidFill>
                  <a:schemeClr val="lt1"/>
                </a:solidFill>
                <a:latin typeface="Calibri"/>
                <a:ea typeface="Calibri"/>
              </a:rPr>
              <a:t>Software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Demo ADC and GPIO capabilities of Pi </a:t>
            </a:r>
            <a:r>
              <a:rPr lang="en-US" sz="1400" b="0" strike="noStrike" spc="-1" dirty="0" err="1">
                <a:solidFill>
                  <a:schemeClr val="lt1"/>
                </a:solidFill>
                <a:latin typeface="Calibri"/>
                <a:ea typeface="Calibri"/>
              </a:rPr>
              <a:t>pico</a:t>
            </a:r>
            <a:r>
              <a:rPr lang="en-US" sz="14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 microcontroller</a:t>
            </a: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Demo capabilities of </a:t>
            </a:r>
            <a:r>
              <a:rPr lang="en-US" sz="1400" b="0" strike="noStrike" spc="-1" dirty="0" err="1">
                <a:solidFill>
                  <a:schemeClr val="lt1"/>
                </a:solidFill>
                <a:latin typeface="Calibri"/>
                <a:ea typeface="Calibri"/>
              </a:rPr>
              <a:t>Thonny</a:t>
            </a:r>
            <a:r>
              <a:rPr lang="en-US" sz="14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 to control windows</a:t>
            </a: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1" strike="noStrike" spc="-1" dirty="0">
                <a:solidFill>
                  <a:schemeClr val="lt1"/>
                </a:solidFill>
                <a:latin typeface="Calibri"/>
                <a:ea typeface="Calibri"/>
              </a:rPr>
              <a:t>Hardware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Labels created and mounted to casing</a:t>
            </a: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Indicating lights, switches, and exterior locks</a:t>
            </a: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5" name="Picture 1"/>
          <p:cNvPicPr/>
          <p:nvPr/>
        </p:nvPicPr>
        <p:blipFill>
          <a:blip r:embed="rId3"/>
          <a:stretch/>
        </p:blipFill>
        <p:spPr>
          <a:xfrm>
            <a:off x="5093640" y="1771560"/>
            <a:ext cx="2484720" cy="33148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823320" y="18900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5400" b="0" strike="noStrike" spc="-1">
                <a:solidFill>
                  <a:schemeClr val="lt1"/>
                </a:solidFill>
                <a:latin typeface="DM Serif Display"/>
                <a:ea typeface="DM Serif Display"/>
              </a:rPr>
              <a:t>Sprint 2 Backlog Status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823320" y="1213200"/>
            <a:ext cx="3948840" cy="5076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Completed: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Electrical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spc="-1" dirty="0">
                <a:solidFill>
                  <a:schemeClr val="lt1"/>
                </a:solidFill>
                <a:latin typeface="Calibri"/>
                <a:ea typeface="Calibri"/>
              </a:rPr>
              <a:t>Transmission (Tx) and Receiver (Rx) cables</a:t>
            </a: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El</a:t>
            </a:r>
            <a:r>
              <a:rPr lang="en-US" sz="1200" spc="-1" dirty="0">
                <a:solidFill>
                  <a:schemeClr val="lt1"/>
                </a:solidFill>
                <a:latin typeface="Calibri"/>
                <a:ea typeface="Calibri"/>
              </a:rPr>
              <a:t>ectrical charge testing</a:t>
            </a: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Electrical energization </a:t>
            </a:r>
            <a:r>
              <a:rPr lang="en-US" sz="1200" spc="-1" dirty="0">
                <a:solidFill>
                  <a:schemeClr val="lt1"/>
                </a:solidFill>
                <a:latin typeface="Calibri"/>
                <a:ea typeface="Calibri"/>
              </a:rPr>
              <a:t>testing</a:t>
            </a: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Solder work for fan motor controller</a:t>
            </a: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Cooling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Solder and Wire EMC2101 Driver Boards</a:t>
            </a: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Mount fan covers</a:t>
            </a: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Software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	</a:t>
            </a: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[Replace with current status]</a:t>
            </a: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Hardware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648000" lvl="2" indent="0">
              <a:spcBef>
                <a:spcPts val="850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Obtain and mount vent covers.</a:t>
            </a: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5203027" y="1213200"/>
            <a:ext cx="6581160" cy="5076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Remaining: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Electrical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spc="-1" dirty="0">
                <a:solidFill>
                  <a:schemeClr val="lt1"/>
                </a:solidFill>
                <a:latin typeface="Calibri"/>
                <a:ea typeface="Calibri"/>
              </a:rPr>
              <a:t>Organize and shorten electrical wiring</a:t>
            </a: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bg1"/>
                </a:solidFill>
                <a:latin typeface="Arial"/>
              </a:rPr>
              <a:t>Electrically connect Fan Control/Voltage divider board.</a:t>
            </a: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spc="-1" dirty="0">
                <a:solidFill>
                  <a:schemeClr val="bg1"/>
                </a:solidFill>
                <a:latin typeface="Arial"/>
              </a:rPr>
              <a:t>Electrically connect cooling fans</a:t>
            </a:r>
            <a:endParaRPr lang="en-US" sz="1200" b="0" strike="noStrike" spc="-1" dirty="0">
              <a:solidFill>
                <a:schemeClr val="bg1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Cooling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Attach mesh to fans to prevent wiring damage.</a:t>
            </a: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Mount fans.</a:t>
            </a: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Software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[Replace with backlog]</a:t>
            </a: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Hardware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Seal vent covers</a:t>
            </a: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200" b="0" strike="noStrike" spc="-1" dirty="0">
                <a:solidFill>
                  <a:schemeClr val="lt1"/>
                </a:solidFill>
                <a:latin typeface="Calibri"/>
                <a:ea typeface="Calibri"/>
              </a:rPr>
              <a:t>Route cabling.</a:t>
            </a:r>
            <a:endParaRPr lang="en-US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8000" b="0" strike="noStrike" spc="-1">
                <a:solidFill>
                  <a:schemeClr val="lt1"/>
                </a:solidFill>
                <a:latin typeface="DM Serif Display"/>
                <a:ea typeface="DM Serif Display"/>
              </a:rPr>
              <a:t>Progress for the </a:t>
            </a:r>
            <a:endParaRPr lang="en-US" sz="80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8000" b="0" strike="noStrike" spc="-1">
                <a:solidFill>
                  <a:schemeClr val="lt1"/>
                </a:solidFill>
                <a:latin typeface="DM Serif Display"/>
                <a:ea typeface="DM Serif Display"/>
              </a:rPr>
              <a:t>month and  week</a:t>
            </a:r>
            <a:endParaRPr lang="en-US" sz="8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10132560" y="7414200"/>
            <a:ext cx="792720" cy="327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3500"/>
          </a:bodyPr>
          <a:lstStyle/>
          <a:p>
            <a:pPr indent="0">
              <a:spcBef>
                <a:spcPts val="1417"/>
              </a:spcBef>
              <a:buNone/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6DE872-11D4-9C18-E784-404AA173D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6475" y="1946941"/>
            <a:ext cx="6125525" cy="32725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E7EA97-6A16-273F-EAC4-36AEAB739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46940"/>
            <a:ext cx="6042606" cy="3272541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265;g2b634ed8a47_0_14"/>
          <p:cNvSpPr/>
          <p:nvPr/>
        </p:nvSpPr>
        <p:spPr>
          <a:xfrm>
            <a:off x="593280" y="436680"/>
            <a:ext cx="6729840" cy="708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500" b="0" strike="noStrike" spc="-1">
                <a:solidFill>
                  <a:schemeClr val="lt1"/>
                </a:solidFill>
                <a:latin typeface="Montserrat Light"/>
                <a:ea typeface="Montserrat Light"/>
              </a:rPr>
              <a:t>Risks and Roadblocks</a:t>
            </a:r>
            <a:endParaRPr lang="en-US" sz="3500" b="0" strike="noStrike" spc="-1">
              <a:latin typeface="Arial"/>
            </a:endParaRPr>
          </a:p>
        </p:txBody>
      </p:sp>
      <p:sp>
        <p:nvSpPr>
          <p:cNvPr id="162" name="Google Shape;266;g2b634ed8a47_0_14"/>
          <p:cNvSpPr/>
          <p:nvPr/>
        </p:nvSpPr>
        <p:spPr>
          <a:xfrm>
            <a:off x="725040" y="1598040"/>
            <a:ext cx="10017000" cy="4588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lang="en-US" sz="2100" b="0" strike="noStrike" spc="-1">
                <a:solidFill>
                  <a:schemeClr val="lt1"/>
                </a:solidFill>
                <a:latin typeface="Montserrat Light"/>
                <a:ea typeface="Montserrat Light"/>
              </a:rPr>
              <a:t>Electrical shock (500v)</a:t>
            </a:r>
            <a:endParaRPr lang="en-US" sz="2100" b="0" strike="noStrike" spc="-1">
              <a:latin typeface="Arial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lang="en-US" sz="2100" b="0" strike="noStrike" spc="-1">
                <a:solidFill>
                  <a:schemeClr val="lt1"/>
                </a:solidFill>
                <a:latin typeface="Montserrat Light"/>
                <a:ea typeface="Montserrat Light"/>
              </a:rPr>
              <a:t>Electrical component failure</a:t>
            </a:r>
            <a:endParaRPr lang="en-US" sz="2100" b="0" strike="noStrike" spc="-1">
              <a:latin typeface="Arial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lang="en-US" sz="2100" b="0" strike="noStrike" spc="-1">
                <a:solidFill>
                  <a:schemeClr val="lt1"/>
                </a:solidFill>
                <a:latin typeface="Montserrat Light"/>
                <a:ea typeface="Montserrat Light"/>
              </a:rPr>
              <a:t>Internal space constraints for oscilloscope/computer</a:t>
            </a:r>
            <a:endParaRPr lang="en-US" sz="2100" b="0" strike="noStrike" spc="-1">
              <a:latin typeface="Arial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lang="en-US" sz="2100" b="0" strike="noStrike" spc="-1">
                <a:solidFill>
                  <a:schemeClr val="lt1"/>
                </a:solidFill>
                <a:latin typeface="Montserrat Light"/>
                <a:ea typeface="Montserrat Light"/>
              </a:rPr>
              <a:t>Power consumption possibly reducing operating window below 48 hr</a:t>
            </a:r>
            <a:endParaRPr lang="en-US" sz="2100" b="0" strike="noStrike" spc="-1">
              <a:latin typeface="Arial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lang="en-US" sz="2100" b="0" strike="noStrike" spc="-1">
                <a:solidFill>
                  <a:schemeClr val="lt1"/>
                </a:solidFill>
                <a:latin typeface="Montserrat Light"/>
                <a:ea typeface="Montserrat Light"/>
              </a:rPr>
              <a:t>Software reliability over 48 to 72 hr operation</a:t>
            </a:r>
            <a:endParaRPr lang="en-US" sz="2100" b="0" strike="noStrike" spc="-1">
              <a:latin typeface="Arial"/>
            </a:endParaRPr>
          </a:p>
          <a:p>
            <a:pPr marL="914400">
              <a:lnSpc>
                <a:spcPct val="100000"/>
              </a:lnSpc>
              <a:tabLst>
                <a:tab pos="0" algn="l"/>
              </a:tabLst>
            </a:pPr>
            <a:endParaRPr lang="en-US" sz="2100" b="0" strike="noStrike" spc="-1">
              <a:latin typeface="Arial"/>
            </a:endParaRPr>
          </a:p>
        </p:txBody>
      </p:sp>
      <p:pic>
        <p:nvPicPr>
          <p:cNvPr id="163" name="Picture 1"/>
          <p:cNvPicPr/>
          <p:nvPr/>
        </p:nvPicPr>
        <p:blipFill>
          <a:blip r:embed="rId3"/>
          <a:stretch/>
        </p:blipFill>
        <p:spPr>
          <a:xfrm>
            <a:off x="8067960" y="4095360"/>
            <a:ext cx="3511080" cy="26758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5400" spc="-1" dirty="0">
                <a:solidFill>
                  <a:schemeClr val="lt1"/>
                </a:solidFill>
                <a:latin typeface="DM Serif Display"/>
              </a:rPr>
              <a:t>Introduction - Background</a:t>
            </a:r>
            <a:endParaRPr lang="en-US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9" name="Google Shape;90;g1ec604094e5_6_30"/>
          <p:cNvPicPr/>
          <p:nvPr/>
        </p:nvPicPr>
        <p:blipFill>
          <a:blip r:embed="rId2"/>
          <a:srcRect l="1626" t="4883" r="55844" b="2193"/>
          <a:stretch/>
        </p:blipFill>
        <p:spPr>
          <a:xfrm>
            <a:off x="838080" y="3016440"/>
            <a:ext cx="2798640" cy="3654000"/>
          </a:xfrm>
          <a:prstGeom prst="rect">
            <a:avLst/>
          </a:prstGeom>
          <a:ln w="0">
            <a:noFill/>
          </a:ln>
        </p:spPr>
      </p:pic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838080" y="1690920"/>
            <a:ext cx="1123272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marL="457200" indent="-34308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Times New Roman"/>
              <a:buChar char="-"/>
            </a:pPr>
            <a:r>
              <a:rPr lang="en-US" sz="2200" b="0" strike="noStrike" spc="-1">
                <a:solidFill>
                  <a:schemeClr val="lt1"/>
                </a:solidFill>
                <a:latin typeface="Times New Roman"/>
                <a:ea typeface="Times New Roman"/>
              </a:rPr>
              <a:t>Civil engineering lab has a concrete “scanning” process that involves measuring how ultrasonic waves travel through the concrete</a:t>
            </a:r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1" name="Google Shape;92;g1ec604094e5_6_30"/>
          <p:cNvPicPr/>
          <p:nvPr/>
        </p:nvPicPr>
        <p:blipFill>
          <a:blip r:embed="rId2"/>
          <a:srcRect l="45351" t="2522"/>
          <a:stretch/>
        </p:blipFill>
        <p:spPr>
          <a:xfrm>
            <a:off x="8154720" y="3016440"/>
            <a:ext cx="3458520" cy="36860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281;g2a33df61782_0_0"/>
          <p:cNvSpPr/>
          <p:nvPr/>
        </p:nvSpPr>
        <p:spPr>
          <a:xfrm>
            <a:off x="209520" y="314280"/>
            <a:ext cx="4178160" cy="931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5400" b="0" strike="noStrike" spc="-1">
                <a:solidFill>
                  <a:schemeClr val="lt1"/>
                </a:solidFill>
                <a:latin typeface="DM Serif Display"/>
                <a:ea typeface="DM Serif Display"/>
              </a:rPr>
              <a:t>Visual Demo</a:t>
            </a:r>
            <a:endParaRPr lang="en-US" sz="5400" b="0" strike="noStrike" spc="-1">
              <a:latin typeface="Arial"/>
            </a:endParaRPr>
          </a:p>
        </p:txBody>
      </p:sp>
      <p:pic>
        <p:nvPicPr>
          <p:cNvPr id="165" name="Google Shape;282;g2a33df61782_0_0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4829040" y="152280"/>
            <a:ext cx="3665160" cy="6516360"/>
          </a:xfrm>
          <a:prstGeom prst="rect">
            <a:avLst/>
          </a:prstGeom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8000" b="0" strike="noStrike" spc="-1">
                <a:solidFill>
                  <a:schemeClr val="lt1"/>
                </a:solidFill>
                <a:latin typeface="DM Serif Display"/>
                <a:ea typeface="DM Serif Display"/>
              </a:rPr>
              <a:t>Questions?</a:t>
            </a:r>
            <a:endParaRPr lang="en-US" sz="8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7" name="Google Shape;288;g29f6974c1c3_1_97"/>
          <p:cNvPicPr/>
          <p:nvPr/>
        </p:nvPicPr>
        <p:blipFill>
          <a:blip r:embed="rId2"/>
          <a:stretch/>
        </p:blipFill>
        <p:spPr>
          <a:xfrm>
            <a:off x="2113560" y="1337760"/>
            <a:ext cx="9593280" cy="5314680"/>
          </a:xfrm>
          <a:prstGeom prst="rect">
            <a:avLst/>
          </a:prstGeom>
          <a:ln w="0">
            <a:noFill/>
          </a:ln>
        </p:spPr>
      </p:pic>
      <p:pic>
        <p:nvPicPr>
          <p:cNvPr id="168" name="Google Shape;289;g29f6974c1c3_1_97"/>
          <p:cNvPicPr/>
          <p:nvPr/>
        </p:nvPicPr>
        <p:blipFill>
          <a:blip r:embed="rId3"/>
          <a:srcRect l="15481" t="17949" r="15269" b="22571"/>
          <a:stretch/>
        </p:blipFill>
        <p:spPr>
          <a:xfrm>
            <a:off x="84960" y="4325400"/>
            <a:ext cx="3297600" cy="24130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/>
          </p:nvPr>
        </p:nvSpPr>
        <p:spPr>
          <a:xfrm>
            <a:off x="838080" y="16948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457200" indent="-343080">
              <a:lnSpc>
                <a:spcPct val="9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Data analysis, can reveal imperfections in the concrete.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3" name="Google Shape;98;g29f6974c1c3_1_23"/>
          <p:cNvPicPr/>
          <p:nvPr/>
        </p:nvPicPr>
        <p:blipFill>
          <a:blip r:embed="rId2"/>
          <a:stretch/>
        </p:blipFill>
        <p:spPr>
          <a:xfrm>
            <a:off x="917640" y="2814480"/>
            <a:ext cx="3822840" cy="3200400"/>
          </a:xfrm>
          <a:prstGeom prst="rect">
            <a:avLst/>
          </a:prstGeom>
          <a:ln w="0">
            <a:noFill/>
          </a:ln>
        </p:spPr>
      </p:pic>
      <p:sp>
        <p:nvSpPr>
          <p:cNvPr id="134" name="Google Shape;99;g29f6974c1c3_1_23"/>
          <p:cNvSpPr/>
          <p:nvPr/>
        </p:nvSpPr>
        <p:spPr>
          <a:xfrm>
            <a:off x="816120" y="5946480"/>
            <a:ext cx="4026240" cy="578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-1">
                <a:solidFill>
                  <a:schemeClr val="lt1"/>
                </a:solidFill>
                <a:latin typeface="Times New Roman"/>
                <a:ea typeface="Times New Roman"/>
              </a:rPr>
              <a:t>Scan of an undamaged section of concrete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135" name="Google Shape;100;g29f6974c1c3_1_23"/>
          <p:cNvPicPr/>
          <p:nvPr/>
        </p:nvPicPr>
        <p:blipFill>
          <a:blip r:embed="rId3"/>
          <a:stretch/>
        </p:blipFill>
        <p:spPr>
          <a:xfrm>
            <a:off x="7451280" y="2757240"/>
            <a:ext cx="3902400" cy="3258000"/>
          </a:xfrm>
          <a:prstGeom prst="rect">
            <a:avLst/>
          </a:prstGeom>
          <a:ln w="0">
            <a:noFill/>
          </a:ln>
        </p:spPr>
      </p:pic>
      <p:sp>
        <p:nvSpPr>
          <p:cNvPr id="136" name="Google Shape;101;g29f6974c1c3_1_23"/>
          <p:cNvSpPr/>
          <p:nvPr/>
        </p:nvSpPr>
        <p:spPr>
          <a:xfrm>
            <a:off x="7451280" y="5946480"/>
            <a:ext cx="4026240" cy="578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-1">
                <a:solidFill>
                  <a:schemeClr val="lt1"/>
                </a:solidFill>
                <a:latin typeface="Times New Roman"/>
                <a:ea typeface="Times New Roman"/>
              </a:rPr>
              <a:t>Scan of a compromised section of concrete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title"/>
          </p:nvPr>
        </p:nvSpPr>
        <p:spPr>
          <a:xfrm>
            <a:off x="838080" y="28080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5400" spc="-1" dirty="0">
                <a:solidFill>
                  <a:schemeClr val="lt1"/>
                </a:solidFill>
                <a:latin typeface="DM Serif Display"/>
                <a:ea typeface="DM Serif Display"/>
              </a:rPr>
              <a:t>Introduction</a:t>
            </a:r>
            <a:r>
              <a:rPr lang="en-US" sz="5400" b="0" strike="noStrike" spc="-1" dirty="0">
                <a:solidFill>
                  <a:schemeClr val="lt1"/>
                </a:solidFill>
                <a:latin typeface="DM Serif Display"/>
                <a:ea typeface="DM Serif Display"/>
              </a:rPr>
              <a:t> - Background</a:t>
            </a:r>
            <a:endParaRPr lang="en-US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5400" spc="-1" dirty="0">
                <a:solidFill>
                  <a:schemeClr val="lt1"/>
                </a:solidFill>
                <a:latin typeface="DM Serif Display"/>
                <a:ea typeface="DM Serif Display"/>
              </a:rPr>
              <a:t>Introduction</a:t>
            </a:r>
            <a:r>
              <a:rPr lang="en-US" sz="5400" b="0" strike="noStrike" spc="-1" dirty="0">
                <a:solidFill>
                  <a:schemeClr val="lt1"/>
                </a:solidFill>
                <a:latin typeface="DM Serif Display"/>
                <a:ea typeface="DM Serif Display"/>
              </a:rPr>
              <a:t> - Purpose</a:t>
            </a:r>
            <a:endParaRPr lang="en-US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479520" y="1514519"/>
            <a:ext cx="11232720" cy="5097295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marL="457200" indent="-406440">
              <a:lnSpc>
                <a:spcPct val="90000"/>
              </a:lnSpc>
              <a:buClr>
                <a:srgbClr val="FFFFFF"/>
              </a:buClr>
              <a:buFont typeface="Times New Roman"/>
              <a:buChar char="-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Produce a handheld ultrasound inspection device for inspecting a bridge/structural component for faults in the field.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064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Times New Roman"/>
              <a:buChar char="-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Inspection Unit gathers and stores test data collected over time (48 to 72 hours).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064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Times New Roman"/>
              <a:buChar char="-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Budget - $2000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349200">
              <a:lnSpc>
                <a:spcPct val="9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-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Rationale: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914400" lvl="1" indent="-349200">
              <a:lnSpc>
                <a:spcPct val="9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Existing commercial solution is expense (~ 5000 USD)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914400" lvl="1" indent="-349200">
              <a:lnSpc>
                <a:spcPct val="9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Existing solution cannot operate without operator present.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200" dirty="0"/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900" dirty="0">
              <a:solidFill>
                <a:schemeClr val="bg1"/>
              </a:solidFill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br>
              <a:rPr sz="1900" dirty="0"/>
            </a:br>
            <a:endParaRPr lang="en-US" sz="19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0" name="Google Shape;109;g1ec604094e5_6_18"/>
          <p:cNvPicPr/>
          <p:nvPr/>
        </p:nvPicPr>
        <p:blipFill>
          <a:blip r:embed="rId2"/>
          <a:srcRect l="6424" r="8672"/>
          <a:stretch/>
        </p:blipFill>
        <p:spPr>
          <a:xfrm>
            <a:off x="8822520" y="3525841"/>
            <a:ext cx="2530800" cy="26308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C3D4-5A20-3F33-266B-75390D863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DM Serif Display" pitchFamily="2" charset="0"/>
              </a:rPr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35EE09-08E7-BA42-248A-C005BF9C3A8A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229803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 to society: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thorough inspections for concrete pillar support systems.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increases safety for publicly used infrastructure such as bridges.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D820F1-2C59-783C-0DF6-56AAB1CA7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7618" y="3926990"/>
            <a:ext cx="3425702" cy="256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50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E4320-413E-6167-C999-F6892ACC5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Design Considerations - Assumptions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ED5B2-88AE-A3B0-5ABB-DFCEC7919D8C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2368371"/>
          </a:xfrm>
        </p:spPr>
        <p:txBody>
          <a:bodyPr/>
          <a:lstStyle/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Ambient temperatures during operation shall not exceed 100° F.</a:t>
            </a:r>
            <a:endParaRPr lang="en-US" sz="2100" dirty="0">
              <a:solidFill>
                <a:schemeClr val="bg1"/>
              </a:solidFill>
              <a:latin typeface="Times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battery is fully charged before sampling starts.</a:t>
            </a:r>
            <a:endParaRPr lang="en-US" sz="2100" dirty="0">
              <a:solidFill>
                <a:schemeClr val="bg1"/>
              </a:solidFill>
              <a:latin typeface="Times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battery is in good condition and has not degraded from age.</a:t>
            </a:r>
            <a:endParaRPr lang="en-US" sz="2100" dirty="0">
              <a:solidFill>
                <a:schemeClr val="bg1"/>
              </a:solidFill>
              <a:latin typeface="Times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unit is placed in a dry location protected from major weather interference.</a:t>
            </a:r>
            <a:endParaRPr lang="en-US" sz="2100" dirty="0">
              <a:solidFill>
                <a:schemeClr val="bg1"/>
              </a:solidFill>
              <a:latin typeface="Times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unit is used following the user manual.</a:t>
            </a:r>
            <a:endParaRPr lang="en-US" sz="2100" dirty="0">
              <a:solidFill>
                <a:schemeClr val="bg1"/>
              </a:solidFill>
              <a:latin typeface="Times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user places the transistor transmitter and receiver correctly.</a:t>
            </a:r>
            <a:endParaRPr lang="en-US" sz="2100" dirty="0">
              <a:solidFill>
                <a:schemeClr val="bg1"/>
              </a:solidFill>
              <a:latin typeface="Times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unit has no component failures.</a:t>
            </a:r>
            <a:endParaRPr lang="en-US" sz="2100" dirty="0">
              <a:solidFill>
                <a:schemeClr val="bg1"/>
              </a:solidFill>
              <a:latin typeface="Times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B7F5B5-F507-6989-B5F3-FA075FB075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80" r="1570" b="3480"/>
          <a:stretch/>
        </p:blipFill>
        <p:spPr>
          <a:xfrm>
            <a:off x="8572499" y="3429000"/>
            <a:ext cx="3213457" cy="28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044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838080" y="62028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5400" spc="-1" dirty="0">
                <a:solidFill>
                  <a:schemeClr val="lt1"/>
                </a:solidFill>
                <a:latin typeface="DM Serif Display"/>
                <a:ea typeface="DM Serif Display"/>
              </a:rPr>
              <a:t>Design Considerations</a:t>
            </a:r>
            <a:r>
              <a:rPr lang="en-US" sz="5400" b="0" strike="noStrike" spc="-1" dirty="0">
                <a:solidFill>
                  <a:schemeClr val="lt1"/>
                </a:solidFill>
                <a:latin typeface="DM Serif Display"/>
                <a:ea typeface="DM Serif Display"/>
              </a:rPr>
              <a:t> – Requirements</a:t>
            </a:r>
            <a:r>
              <a:rPr lang="en-US" sz="5400" spc="-1" dirty="0">
                <a:solidFill>
                  <a:schemeClr val="lt1"/>
                </a:solidFill>
                <a:latin typeface="DM Serif Display"/>
                <a:ea typeface="DM Serif Display"/>
              </a:rPr>
              <a:t> and </a:t>
            </a:r>
            <a:r>
              <a:rPr lang="en-US" sz="5400" dirty="0">
                <a:solidFill>
                  <a:schemeClr val="bg1"/>
                </a:solidFill>
              </a:rPr>
              <a:t>Constraints</a:t>
            </a:r>
            <a:endParaRPr lang="en-US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838080" y="2886480"/>
            <a:ext cx="10515240" cy="2528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4572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The Portable Ultrasound Device (PUD) shall: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800100" indent="-342900">
              <a:spcBef>
                <a:spcPts val="1001"/>
              </a:spcBef>
              <a:tabLst>
                <a:tab pos="0" algn="l"/>
              </a:tabLst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Be portable and usable by a single operator.</a:t>
            </a:r>
            <a:endParaRPr lang="en-US" sz="2100" spc="-1" dirty="0">
              <a:solidFill>
                <a:schemeClr val="lt1"/>
              </a:solidFill>
              <a:latin typeface="Times New Roman"/>
              <a:ea typeface="Times New Roman"/>
            </a:endParaRPr>
          </a:p>
          <a:p>
            <a:pPr marL="800100" indent="-342900">
              <a:spcBef>
                <a:spcPts val="1001"/>
              </a:spcBef>
              <a:tabLst>
                <a:tab pos="0" algn="l"/>
              </a:tabLst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Initiate testing and record the resulting data.</a:t>
            </a:r>
            <a:endParaRPr lang="en-US" sz="2100" spc="-1" dirty="0">
              <a:solidFill>
                <a:srgbClr val="000000"/>
              </a:solidFill>
              <a:latin typeface="Arial"/>
            </a:endParaRPr>
          </a:p>
          <a:p>
            <a:pPr marL="800100" indent="-342900">
              <a:spcBef>
                <a:spcPts val="1001"/>
              </a:spcBef>
              <a:tabLst>
                <a:tab pos="0" algn="l"/>
              </a:tabLst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Operate for 48 to 72 hours without exterior inputs.</a:t>
            </a:r>
            <a:endParaRPr lang="en-US" sz="2100" spc="-1" dirty="0">
              <a:solidFill>
                <a:srgbClr val="000000"/>
              </a:solidFill>
              <a:latin typeface="Arial"/>
            </a:endParaRPr>
          </a:p>
          <a:p>
            <a:pPr marL="800100" indent="-342900">
              <a:spcBef>
                <a:spcPts val="1001"/>
              </a:spcBef>
              <a:tabLst>
                <a:tab pos="0" algn="l"/>
              </a:tabLst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Operate in outdoor/ field environment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Picture 1"/>
          <p:cNvPicPr/>
          <p:nvPr/>
        </p:nvPicPr>
        <p:blipFill>
          <a:blip r:embed="rId2"/>
          <a:stretch/>
        </p:blipFill>
        <p:spPr>
          <a:xfrm>
            <a:off x="8863920" y="2724480"/>
            <a:ext cx="2023560" cy="2852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265;g2b634ed8a47_0_14"/>
          <p:cNvSpPr/>
          <p:nvPr/>
        </p:nvSpPr>
        <p:spPr>
          <a:xfrm>
            <a:off x="593280" y="436680"/>
            <a:ext cx="6729840" cy="708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600" spc="-1" dirty="0">
                <a:solidFill>
                  <a:schemeClr val="lt1"/>
                </a:solidFill>
                <a:latin typeface="DM Serif Display"/>
                <a:ea typeface="DM Serif Display"/>
              </a:rPr>
              <a:t>Design Considerations</a:t>
            </a:r>
            <a:r>
              <a:rPr lang="en-US" sz="3600" b="0" strike="noStrike" spc="-1" dirty="0">
                <a:solidFill>
                  <a:schemeClr val="lt1"/>
                </a:solidFill>
                <a:latin typeface="DM Serif Display"/>
                <a:ea typeface="DM Serif Display"/>
              </a:rPr>
              <a:t> - Risks</a:t>
            </a:r>
            <a:endParaRPr lang="en-US" sz="3500" b="0" strike="noStrike" spc="-1" dirty="0">
              <a:latin typeface="Arial"/>
            </a:endParaRPr>
          </a:p>
        </p:txBody>
      </p:sp>
      <p:sp>
        <p:nvSpPr>
          <p:cNvPr id="162" name="Google Shape;266;g2b634ed8a47_0_14"/>
          <p:cNvSpPr/>
          <p:nvPr/>
        </p:nvSpPr>
        <p:spPr>
          <a:xfrm>
            <a:off x="725040" y="1598040"/>
            <a:ext cx="10017000" cy="4588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lang="en-US" sz="2100" b="0" strike="noStrike" spc="-1" dirty="0">
                <a:solidFill>
                  <a:schemeClr val="lt1"/>
                </a:solidFill>
                <a:latin typeface="Montserrat Light"/>
                <a:ea typeface="Montserrat Light"/>
              </a:rPr>
              <a:t>Electrical shock (500v)</a:t>
            </a: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endParaRPr lang="en-US" sz="2100" b="0" strike="noStrike" spc="-1" dirty="0">
              <a:latin typeface="Arial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lang="en-US" sz="2100" b="0" strike="noStrike" spc="-1" dirty="0">
                <a:solidFill>
                  <a:schemeClr val="lt1"/>
                </a:solidFill>
                <a:latin typeface="Montserrat Light"/>
                <a:ea typeface="Montserrat Light"/>
              </a:rPr>
              <a:t>Electrical component failure</a:t>
            </a: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endParaRPr lang="en-US" sz="2100" spc="-1" dirty="0">
              <a:solidFill>
                <a:schemeClr val="lt1"/>
              </a:solidFill>
              <a:latin typeface="Montserrat Light"/>
              <a:ea typeface="Montserrat Light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endParaRPr lang="en-US" sz="2100" spc="-1" dirty="0">
              <a:solidFill>
                <a:schemeClr val="lt1"/>
              </a:solidFill>
              <a:latin typeface="Montserrat Light"/>
              <a:ea typeface="Montserrat Light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endParaRPr lang="en-US" sz="2100" spc="-1" dirty="0">
              <a:solidFill>
                <a:schemeClr val="lt1"/>
              </a:solidFill>
              <a:latin typeface="Montserrat Light"/>
              <a:ea typeface="Montserrat Light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endParaRPr lang="en-US" sz="2100" spc="-1" dirty="0">
              <a:solidFill>
                <a:schemeClr val="lt1"/>
              </a:solidFill>
              <a:latin typeface="Montserrat Light"/>
              <a:ea typeface="Montserrat Light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endParaRPr lang="en-US" sz="2100" spc="-1" dirty="0">
              <a:solidFill>
                <a:schemeClr val="lt1"/>
              </a:solidFill>
              <a:latin typeface="Montserrat Light"/>
              <a:ea typeface="Montserrat Light"/>
            </a:endParaRPr>
          </a:p>
          <a:p>
            <a:pPr marL="95400">
              <a:lnSpc>
                <a:spcPct val="100000"/>
              </a:lnSpc>
              <a:buClr>
                <a:srgbClr val="FFFFFF"/>
              </a:buClr>
            </a:pPr>
            <a:endParaRPr lang="en-US" sz="2100" spc="-1" dirty="0">
              <a:solidFill>
                <a:schemeClr val="lt1"/>
              </a:solidFill>
              <a:latin typeface="Montserrat Light"/>
              <a:ea typeface="Montserrat Light"/>
            </a:endParaRPr>
          </a:p>
          <a:p>
            <a:pPr marL="95400">
              <a:lnSpc>
                <a:spcPct val="100000"/>
              </a:lnSpc>
              <a:buClr>
                <a:srgbClr val="FFFFFF"/>
              </a:buClr>
            </a:pPr>
            <a:endParaRPr lang="en-US" sz="2100" spc="-1" dirty="0">
              <a:solidFill>
                <a:schemeClr val="lt1"/>
              </a:solidFill>
              <a:latin typeface="Montserrat Light"/>
              <a:ea typeface="Montserrat Light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endParaRPr lang="en-US" sz="2100" spc="-1" dirty="0">
              <a:solidFill>
                <a:schemeClr val="lt1"/>
              </a:solidFill>
              <a:latin typeface="Montserrat Light"/>
              <a:ea typeface="Montserrat Light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endParaRPr lang="en-US" sz="2100" spc="-1" dirty="0">
              <a:solidFill>
                <a:schemeClr val="lt1"/>
              </a:solidFill>
              <a:latin typeface="Montserrat Light"/>
              <a:ea typeface="Montserrat Light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r>
              <a:rPr lang="en-US" sz="2100" spc="-1" dirty="0">
                <a:solidFill>
                  <a:schemeClr val="lt1"/>
                </a:solidFill>
                <a:latin typeface="Montserrat Light"/>
                <a:ea typeface="Montserrat Light"/>
              </a:rPr>
              <a:t>No industrial standards Requested by client or instructors</a:t>
            </a:r>
            <a:endParaRPr lang="en-US" sz="2100" spc="-1" dirty="0">
              <a:solidFill>
                <a:schemeClr val="lt1"/>
              </a:solidFill>
              <a:latin typeface="Arial"/>
              <a:ea typeface="Montserrat Light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endParaRPr lang="en-US" sz="2100" b="0" strike="noStrike" spc="-1" dirty="0">
              <a:solidFill>
                <a:schemeClr val="lt1"/>
              </a:solidFill>
              <a:latin typeface="Arial"/>
            </a:endParaRPr>
          </a:p>
          <a:p>
            <a:pPr marL="457200" indent="-361800">
              <a:lnSpc>
                <a:spcPct val="100000"/>
              </a:lnSpc>
              <a:buClr>
                <a:srgbClr val="FFFFFF"/>
              </a:buClr>
              <a:buFont typeface="Montserrat Light"/>
              <a:buChar char="●"/>
            </a:pPr>
            <a:endParaRPr lang="en-US" sz="2100" b="0" strike="noStrike" spc="-1" dirty="0">
              <a:latin typeface="Arial"/>
            </a:endParaRPr>
          </a:p>
        </p:txBody>
      </p:sp>
      <p:pic>
        <p:nvPicPr>
          <p:cNvPr id="163" name="Picture 1"/>
          <p:cNvPicPr/>
          <p:nvPr/>
        </p:nvPicPr>
        <p:blipFill>
          <a:blip r:embed="rId3"/>
          <a:stretch/>
        </p:blipFill>
        <p:spPr>
          <a:xfrm>
            <a:off x="7192108" y="0"/>
            <a:ext cx="4999892" cy="3812317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299390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5400" spc="-1" dirty="0">
                <a:solidFill>
                  <a:schemeClr val="lt1"/>
                </a:solidFill>
                <a:latin typeface="DM Serif Display"/>
                <a:ea typeface="DM Serif Display"/>
              </a:rPr>
              <a:t>System Architecture</a:t>
            </a:r>
            <a:r>
              <a:rPr lang="en-US" sz="5400" b="0" strike="noStrike" spc="-1" dirty="0">
                <a:solidFill>
                  <a:schemeClr val="lt1"/>
                </a:solidFill>
                <a:latin typeface="DM Serif Display"/>
                <a:ea typeface="DM Serif Display"/>
              </a:rPr>
              <a:t> – Major Subsystems  </a:t>
            </a:r>
            <a:endParaRPr lang="en-US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684720" y="169092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indent="0">
              <a:lnSpc>
                <a:spcPct val="90000"/>
              </a:lnSpc>
              <a:buNone/>
            </a:pP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buClr>
                <a:srgbClr val="11191F"/>
              </a:buClr>
              <a:buFont typeface="Times New Roman"/>
              <a:buChar char="•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Hardware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914400" lvl="1" indent="-406440">
              <a:lnSpc>
                <a:spcPct val="100000"/>
              </a:lnSpc>
              <a:buClr>
                <a:srgbClr val="11191F"/>
              </a:buClr>
              <a:buFont typeface="Times New Roman"/>
              <a:buChar char="•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Electrical system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914400" lvl="1" indent="-406440">
              <a:lnSpc>
                <a:spcPct val="100000"/>
              </a:lnSpc>
              <a:buClr>
                <a:srgbClr val="11191F"/>
              </a:buClr>
              <a:buFont typeface="Times New Roman"/>
              <a:buChar char="•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Enclosure and Mounting system 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914400" lvl="1" indent="-406440">
              <a:lnSpc>
                <a:spcPct val="100000"/>
              </a:lnSpc>
              <a:buClr>
                <a:srgbClr val="11191F"/>
              </a:buClr>
              <a:buFont typeface="Times New Roman"/>
              <a:buChar char="•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Cooling system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buClr>
                <a:srgbClr val="11191F"/>
              </a:buClr>
              <a:buFont typeface="Times New Roman"/>
              <a:buChar char="•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Software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914400" lvl="1" indent="-406440">
              <a:lnSpc>
                <a:spcPct val="10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Transmit (Tx) and Receiver (Rx) system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914400" lvl="1" indent="-406440">
              <a:lnSpc>
                <a:spcPct val="100000"/>
              </a:lnSpc>
              <a:spcBef>
                <a:spcPts val="1001"/>
              </a:spcBef>
              <a:buClr>
                <a:srgbClr val="11191F"/>
              </a:buClr>
              <a:buFont typeface="Times New Roman"/>
              <a:buChar char="•"/>
            </a:pPr>
            <a:r>
              <a:rPr lang="en-US" sz="2100" b="0" strike="noStrike" spc="-1" dirty="0">
                <a:solidFill>
                  <a:schemeClr val="lt1"/>
                </a:solidFill>
                <a:latin typeface="Times New Roman"/>
                <a:ea typeface="Times New Roman"/>
              </a:rPr>
              <a:t>Control system</a:t>
            </a: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1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Google Shape;123;g29f6974c1c3_1_42"/>
          <p:cNvPicPr/>
          <p:nvPr/>
        </p:nvPicPr>
        <p:blipFill>
          <a:blip r:embed="rId2"/>
          <a:stretch/>
        </p:blipFill>
        <p:spPr>
          <a:xfrm>
            <a:off x="7234560" y="1402560"/>
            <a:ext cx="1777680" cy="1599840"/>
          </a:xfrm>
          <a:prstGeom prst="rect">
            <a:avLst/>
          </a:prstGeom>
          <a:ln w="0">
            <a:noFill/>
          </a:ln>
        </p:spPr>
      </p:pic>
      <p:pic>
        <p:nvPicPr>
          <p:cNvPr id="147" name="Google Shape;124;g29f6974c1c3_1_42"/>
          <p:cNvPicPr/>
          <p:nvPr/>
        </p:nvPicPr>
        <p:blipFill>
          <a:blip r:embed="rId3"/>
          <a:stretch/>
        </p:blipFill>
        <p:spPr>
          <a:xfrm>
            <a:off x="6699600" y="3176640"/>
            <a:ext cx="2847600" cy="1599840"/>
          </a:xfrm>
          <a:prstGeom prst="rect">
            <a:avLst/>
          </a:prstGeom>
          <a:ln w="0">
            <a:noFill/>
          </a:ln>
        </p:spPr>
      </p:pic>
      <p:pic>
        <p:nvPicPr>
          <p:cNvPr id="148" name="Google Shape;125;g29f6974c1c3_1_42"/>
          <p:cNvPicPr/>
          <p:nvPr/>
        </p:nvPicPr>
        <p:blipFill>
          <a:blip r:embed="rId4"/>
          <a:stretch/>
        </p:blipFill>
        <p:spPr>
          <a:xfrm>
            <a:off x="6374160" y="5000400"/>
            <a:ext cx="5714640" cy="1552320"/>
          </a:xfrm>
          <a:prstGeom prst="rect">
            <a:avLst/>
          </a:prstGeom>
          <a:ln w="0">
            <a:noFill/>
          </a:ln>
        </p:spPr>
      </p:pic>
      <p:pic>
        <p:nvPicPr>
          <p:cNvPr id="149" name="Google Shape;126;g29f6974c1c3_1_42"/>
          <p:cNvPicPr/>
          <p:nvPr/>
        </p:nvPicPr>
        <p:blipFill>
          <a:blip r:embed="rId5"/>
          <a:stretch/>
        </p:blipFill>
        <p:spPr>
          <a:xfrm>
            <a:off x="9971280" y="3139200"/>
            <a:ext cx="1599840" cy="1599840"/>
          </a:xfrm>
          <a:prstGeom prst="rect">
            <a:avLst/>
          </a:prstGeom>
          <a:ln w="0">
            <a:noFill/>
          </a:ln>
        </p:spPr>
      </p:pic>
      <p:pic>
        <p:nvPicPr>
          <p:cNvPr id="150" name="Google Shape;127;g29f6974c1c3_1_42"/>
          <p:cNvPicPr/>
          <p:nvPr/>
        </p:nvPicPr>
        <p:blipFill>
          <a:blip r:embed="rId6"/>
          <a:stretch/>
        </p:blipFill>
        <p:spPr>
          <a:xfrm>
            <a:off x="9547560" y="1269360"/>
            <a:ext cx="1866240" cy="1866240"/>
          </a:xfrm>
          <a:prstGeom prst="rect">
            <a:avLst/>
          </a:prstGeom>
          <a:ln w="0">
            <a:noFill/>
          </a:ln>
        </p:spPr>
      </p:pic>
      <p:sp>
        <p:nvSpPr>
          <p:cNvPr id="151" name="Google Shape;128;g29f6974c1c3_1_42"/>
          <p:cNvSpPr/>
          <p:nvPr/>
        </p:nvSpPr>
        <p:spPr>
          <a:xfrm>
            <a:off x="10199880" y="1914480"/>
            <a:ext cx="348480" cy="309600"/>
          </a:xfrm>
          <a:prstGeom prst="ellipse">
            <a:avLst/>
          </a:prstGeom>
          <a:solidFill>
            <a:schemeClr val="dk1"/>
          </a:solidFill>
          <a:ln w="9525">
            <a:solidFill>
              <a:srgbClr val="11191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theme/theme1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</TotalTime>
  <Words>713</Words>
  <Application>Microsoft Office PowerPoint</Application>
  <PresentationFormat>Widescreen</PresentationFormat>
  <Paragraphs>151</Paragraphs>
  <Slides>21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Calibri</vt:lpstr>
      <vt:lpstr>DM Serif Display</vt:lpstr>
      <vt:lpstr>Montserrat Light</vt:lpstr>
      <vt:lpstr>Symbol</vt:lpstr>
      <vt:lpstr>Times</vt:lpstr>
      <vt:lpstr>Times New Roman</vt:lpstr>
      <vt:lpstr>Wingdings</vt:lpstr>
      <vt:lpstr>Mutius template</vt:lpstr>
      <vt:lpstr>Mutius template</vt:lpstr>
      <vt:lpstr>Mutius template</vt:lpstr>
      <vt:lpstr>Portable Ultrasound Device (PUD) for Coda-Wave Interferometry  Spring ‘24 Sprint 2 </vt:lpstr>
      <vt:lpstr>Introduction - Background</vt:lpstr>
      <vt:lpstr>Introduction - Background</vt:lpstr>
      <vt:lpstr>Introduction - Purpose</vt:lpstr>
      <vt:lpstr>Introduction</vt:lpstr>
      <vt:lpstr>Design Considerations - Assumptions</vt:lpstr>
      <vt:lpstr>Design Considerations – Requirements and Constraints</vt:lpstr>
      <vt:lpstr>PowerPoint Presentation</vt:lpstr>
      <vt:lpstr>System Architecture – Major Subsystems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Project Overview - Work Completed</vt:lpstr>
      <vt:lpstr>Sprint 2 Backlog Status</vt:lpstr>
      <vt:lpstr>Progress for the  month and  week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Portable Ultrasound Device (PUD) for Coda-Wave Interferometry  Spring ‘24 Sprint 1 </dc:title>
  <dc:subject/>
  <dc:creator>michael kisellus</dc:creator>
  <dc:description/>
  <cp:lastModifiedBy>michael kisellus</cp:lastModifiedBy>
  <cp:revision>34</cp:revision>
  <dcterms:created xsi:type="dcterms:W3CDTF">2023-10-27T17:27:13Z</dcterms:created>
  <dcterms:modified xsi:type="dcterms:W3CDTF">2024-03-01T14:44:56Z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12</vt:i4>
  </property>
  <property fmtid="{D5CDD505-2E9C-101B-9397-08002B2CF9AE}" pid="3" name="PresentationFormat">
    <vt:lpwstr>Widescreen</vt:lpwstr>
  </property>
  <property fmtid="{D5CDD505-2E9C-101B-9397-08002B2CF9AE}" pid="4" name="Slides">
    <vt:i4>12</vt:i4>
  </property>
</Properties>
</file>